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882" r:id="rId1"/>
  </p:sldMasterIdLst>
  <p:notesMasterIdLst>
    <p:notesMasterId r:id="rId21"/>
  </p:notesMasterIdLst>
  <p:sldIdLst>
    <p:sldId id="256" r:id="rId2"/>
    <p:sldId id="257" r:id="rId3"/>
    <p:sldId id="266" r:id="rId4"/>
    <p:sldId id="267" r:id="rId5"/>
    <p:sldId id="277" r:id="rId6"/>
    <p:sldId id="278" r:id="rId7"/>
    <p:sldId id="264" r:id="rId8"/>
    <p:sldId id="279" r:id="rId9"/>
    <p:sldId id="280" r:id="rId10"/>
    <p:sldId id="281" r:id="rId11"/>
    <p:sldId id="282" r:id="rId12"/>
    <p:sldId id="283" r:id="rId13"/>
    <p:sldId id="284" r:id="rId14"/>
    <p:sldId id="285" r:id="rId15"/>
    <p:sldId id="286" r:id="rId16"/>
    <p:sldId id="287" r:id="rId17"/>
    <p:sldId id="288" r:id="rId18"/>
    <p:sldId id="289" r:id="rId19"/>
    <p:sldId id="263"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503" autoAdjust="0"/>
    <p:restoredTop sz="94660"/>
  </p:normalViewPr>
  <p:slideViewPr>
    <p:cSldViewPr snapToGrid="0">
      <p:cViewPr varScale="1">
        <p:scale>
          <a:sx n="89" d="100"/>
          <a:sy n="89" d="100"/>
        </p:scale>
        <p:origin x="317" y="5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jp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ED05D2-15C1-4A21-9B79-D85443118BFA}" type="datetimeFigureOut">
              <a:rPr lang="en-US" smtClean="0"/>
              <a:t>3/1/2023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26428E-636E-4A63-9109-9C4037CADCF2}" type="slidenum">
              <a:rPr lang="en-US" smtClean="0"/>
              <a:t>‹#›</a:t>
            </a:fld>
            <a:endParaRPr lang="en-US"/>
          </a:p>
        </p:txBody>
      </p:sp>
    </p:spTree>
    <p:extLst>
      <p:ext uri="{BB962C8B-B14F-4D97-AF65-F5344CB8AC3E}">
        <p14:creationId xmlns:p14="http://schemas.microsoft.com/office/powerpoint/2010/main" val="31674115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1970EEB-F4A9-41AB-B903-155A667EEDAB}" type="datetime1">
              <a:rPr lang="en-US" smtClean="0"/>
              <a:t>3/1/2023</a:t>
            </a:fld>
            <a:endParaRPr lang="en-US" dirty="0"/>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996093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CC3DBC3-4767-4C4F-B733-A083F1EF6187}" type="datetime1">
              <a:rPr lang="en-US" smtClean="0"/>
              <a:t>3/1/2023</a:t>
            </a:fld>
            <a:endParaRPr lang="en-US" dirty="0"/>
          </a:p>
        </p:txBody>
      </p:sp>
      <p:sp>
        <p:nvSpPr>
          <p:cNvPr id="6" name="Footer Placeholder 5"/>
          <p:cNvSpPr>
            <a:spLocks noGrp="1"/>
          </p:cNvSpPr>
          <p:nvPr>
            <p:ph type="ftr" sz="quarter" idx="11"/>
          </p:nvPr>
        </p:nvSpPr>
        <p:spPr/>
        <p:txBody>
          <a:bodyPr/>
          <a:lstStyle/>
          <a:p>
            <a:r>
              <a:rPr lang="en-US" smtClean="0"/>
              <a:t>CSE Presentation Spring 2023</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103737574"/>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CC3DBC3-4767-4C4F-B733-A083F1EF6187}" type="datetime1">
              <a:rPr lang="en-US" smtClean="0"/>
              <a:t>3/1/2023</a:t>
            </a:fld>
            <a:endParaRPr lang="en-US" dirty="0"/>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49534117"/>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CC3DBC3-4767-4C4F-B733-A083F1EF6187}" type="datetime1">
              <a:rPr lang="en-US" smtClean="0"/>
              <a:t>3/1/2023</a:t>
            </a:fld>
            <a:endParaRPr lang="en-US" dirty="0"/>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442178076"/>
      </p:ext>
    </p:extLst>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CC3DBC3-4767-4C4F-B733-A083F1EF6187}" type="datetime1">
              <a:rPr lang="en-US" smtClean="0"/>
              <a:t>3/1/2023</a:t>
            </a:fld>
            <a:endParaRPr lang="en-US" dirty="0"/>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349394073"/>
      </p:ext>
    </p:extLst>
  </p:cSld>
  <p:clrMapOvr>
    <a:masterClrMapping/>
  </p:clrMapOvr>
  <p:hf hd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CC3DBC3-4767-4C4F-B733-A083F1EF6187}" type="datetime1">
              <a:rPr lang="en-US" smtClean="0"/>
              <a:t>3/1/2023</a:t>
            </a:fld>
            <a:endParaRPr lang="en-US" dirty="0"/>
          </a:p>
        </p:txBody>
      </p:sp>
      <p:sp>
        <p:nvSpPr>
          <p:cNvPr id="4"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778333908"/>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CC3DBC3-4767-4C4F-B733-A083F1EF6187}" type="datetime1">
              <a:rPr lang="en-US" smtClean="0"/>
              <a:t>3/1/2023</a:t>
            </a:fld>
            <a:endParaRPr lang="en-US" dirty="0"/>
          </a:p>
        </p:txBody>
      </p:sp>
      <p:sp>
        <p:nvSpPr>
          <p:cNvPr id="4"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18365873"/>
      </p:ext>
    </p:extLst>
  </p:cSld>
  <p:clrMapOvr>
    <a:masterClrMapping/>
  </p:clrMapOvr>
  <p:hf hdr="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A3760F2-A680-45A0-AC2F-1F901AFDCD06}" type="datetime1">
              <a:rPr lang="en-US" smtClean="0"/>
              <a:t>3/1/2023</a:t>
            </a:fld>
            <a:endParaRPr lang="en-US" dirty="0"/>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4123267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BDE1309-D56B-4FCF-9F55-F644D1880B6A}" type="datetime1">
              <a:rPr lang="en-US" smtClean="0"/>
              <a:t>3/1/2023</a:t>
            </a:fld>
            <a:endParaRPr lang="en-US" dirty="0"/>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4457021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15BFC76C-EA61-4575-81B1-553C495274C7}" type="datetime1">
              <a:rPr lang="en-US" smtClean="0"/>
              <a:t>3/1/2023</a:t>
            </a:fld>
            <a:endParaRPr lang="en-US" dirty="0"/>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2444456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3339521-5108-4098-9BB8-309ECD9CD98B}" type="datetime1">
              <a:rPr lang="en-US" smtClean="0"/>
              <a:t>3/1/2023</a:t>
            </a:fld>
            <a:endParaRPr lang="en-US" dirty="0"/>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1659352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137FB05-1211-43C9-893E-614E2249CFAA}" type="datetime1">
              <a:rPr lang="en-US" smtClean="0"/>
              <a:t>3/1/2023</a:t>
            </a:fld>
            <a:endParaRPr lang="en-US" dirty="0"/>
          </a:p>
        </p:txBody>
      </p:sp>
      <p:sp>
        <p:nvSpPr>
          <p:cNvPr id="6" name="Footer Placeholder 5"/>
          <p:cNvSpPr>
            <a:spLocks noGrp="1"/>
          </p:cNvSpPr>
          <p:nvPr>
            <p:ph type="ftr" sz="quarter" idx="11"/>
          </p:nvPr>
        </p:nvSpPr>
        <p:spPr/>
        <p:txBody>
          <a:bodyPr/>
          <a:lstStyle/>
          <a:p>
            <a:r>
              <a:rPr lang="en-US" smtClean="0"/>
              <a:t>CSE Presentation Spring 2023</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639057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E0CC994-0B4C-4B47-B9EA-A574013246BD}" type="datetime1">
              <a:rPr lang="en-US" smtClean="0"/>
              <a:t>3/1/2023</a:t>
            </a:fld>
            <a:endParaRPr lang="en-US" dirty="0"/>
          </a:p>
        </p:txBody>
      </p:sp>
      <p:sp>
        <p:nvSpPr>
          <p:cNvPr id="8" name="Footer Placeholder 7"/>
          <p:cNvSpPr>
            <a:spLocks noGrp="1"/>
          </p:cNvSpPr>
          <p:nvPr>
            <p:ph type="ftr" sz="quarter" idx="11"/>
          </p:nvPr>
        </p:nvSpPr>
        <p:spPr/>
        <p:txBody>
          <a:bodyPr/>
          <a:lstStyle/>
          <a:p>
            <a:r>
              <a:rPr lang="en-US" smtClean="0"/>
              <a:t>CSE Presentation Spring 2023</a:t>
            </a:r>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5771490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9193960F-4438-4CA8-9F7B-C7B82FF2DE2D}" type="datetime1">
              <a:rPr lang="en-US" smtClean="0"/>
              <a:t>3/1/2023</a:t>
            </a:fld>
            <a:endParaRPr lang="en-US" dirty="0"/>
          </a:p>
        </p:txBody>
      </p:sp>
      <p:sp>
        <p:nvSpPr>
          <p:cNvPr id="5" name="Footer Placeholder 3"/>
          <p:cNvSpPr>
            <a:spLocks noGrp="1"/>
          </p:cNvSpPr>
          <p:nvPr>
            <p:ph type="ftr" sz="quarter" idx="11"/>
          </p:nvPr>
        </p:nvSpPr>
        <p:spPr/>
        <p:txBody>
          <a:bodyPr/>
          <a:lstStyle/>
          <a:p>
            <a:r>
              <a:rPr lang="en-US" smtClean="0"/>
              <a:t>CSE Presentation Spring 2023</a:t>
            </a:r>
            <a:endParaRPr lang="en-US" dirty="0"/>
          </a:p>
        </p:txBody>
      </p:sp>
      <p:sp>
        <p:nvSpPr>
          <p:cNvPr id="6"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9222723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17367B08-5005-430B-AE89-6107E7CF2DFC}" type="datetime1">
              <a:rPr lang="en-US" smtClean="0"/>
              <a:t>3/1/2023</a:t>
            </a:fld>
            <a:endParaRPr lang="en-US" dirty="0"/>
          </a:p>
        </p:txBody>
      </p:sp>
      <p:sp>
        <p:nvSpPr>
          <p:cNvPr id="5" name="Footer Placeholder 2"/>
          <p:cNvSpPr>
            <a:spLocks noGrp="1"/>
          </p:cNvSpPr>
          <p:nvPr>
            <p:ph type="ftr" sz="quarter" idx="11"/>
          </p:nvPr>
        </p:nvSpPr>
        <p:spPr/>
        <p:txBody>
          <a:bodyPr/>
          <a:lstStyle/>
          <a:p>
            <a:r>
              <a:rPr lang="en-US" smtClean="0"/>
              <a:t>CSE Presentation Spring 2023</a:t>
            </a:r>
            <a:endParaRPr lang="en-US" dirty="0"/>
          </a:p>
        </p:txBody>
      </p:sp>
      <p:sp>
        <p:nvSpPr>
          <p:cNvPr id="6"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6001832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358727E1-F030-48D3-A95D-5992D29A0503}" type="datetime1">
              <a:rPr lang="en-US" smtClean="0"/>
              <a:t>3/1/2023</a:t>
            </a:fld>
            <a:endParaRPr lang="en-US" dirty="0"/>
          </a:p>
        </p:txBody>
      </p:sp>
      <p:sp>
        <p:nvSpPr>
          <p:cNvPr id="5" name="Footer Placeholder 5"/>
          <p:cNvSpPr>
            <a:spLocks noGrp="1"/>
          </p:cNvSpPr>
          <p:nvPr>
            <p:ph type="ftr" sz="quarter" idx="11"/>
          </p:nvPr>
        </p:nvSpPr>
        <p:spPr/>
        <p:txBody>
          <a:bodyPr/>
          <a:lstStyle/>
          <a:p>
            <a:r>
              <a:rPr lang="en-US" smtClean="0"/>
              <a:t>CSE Presentation Spring 2023</a:t>
            </a:r>
            <a:endParaRPr lang="en-US" dirty="0"/>
          </a:p>
        </p:txBody>
      </p:sp>
      <p:sp>
        <p:nvSpPr>
          <p:cNvPr id="6"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4327481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85E124D-36F8-4BE5-9BE5-68CB9BE0B6BA}" type="datetime1">
              <a:rPr lang="en-US" smtClean="0"/>
              <a:t>3/1/2023</a:t>
            </a:fld>
            <a:endParaRPr lang="en-US" dirty="0"/>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816428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DCC3DBC3-4767-4C4F-B733-A083F1EF6187}" type="datetime1">
              <a:rPr lang="en-US" smtClean="0"/>
              <a:t>3/1/2023</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r>
              <a:rPr lang="en-US" smtClean="0"/>
              <a:t>CSE Presentation Spring 2023</a:t>
            </a:r>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905735136"/>
      </p:ext>
    </p:extLst>
  </p:cSld>
  <p:clrMap bg1="dk1" tx1="lt1" bg2="dk2" tx2="lt2" accent1="accent1" accent2="accent2" accent3="accent3" accent4="accent4" accent5="accent5" accent6="accent6" hlink="hlink" folHlink="folHlink"/>
  <p:sldLayoutIdLst>
    <p:sldLayoutId id="2147483883" r:id="rId1"/>
    <p:sldLayoutId id="2147483884" r:id="rId2"/>
    <p:sldLayoutId id="2147483885" r:id="rId3"/>
    <p:sldLayoutId id="2147483886" r:id="rId4"/>
    <p:sldLayoutId id="2147483887" r:id="rId5"/>
    <p:sldLayoutId id="2147483888" r:id="rId6"/>
    <p:sldLayoutId id="2147483889" r:id="rId7"/>
    <p:sldLayoutId id="2147483890" r:id="rId8"/>
    <p:sldLayoutId id="2147483891" r:id="rId9"/>
    <p:sldLayoutId id="2147483892" r:id="rId10"/>
    <p:sldLayoutId id="2147483893" r:id="rId11"/>
    <p:sldLayoutId id="2147483894" r:id="rId12"/>
    <p:sldLayoutId id="2147483895" r:id="rId13"/>
    <p:sldLayoutId id="2147483896" r:id="rId14"/>
    <p:sldLayoutId id="2147483897" r:id="rId15"/>
    <p:sldLayoutId id="2147483898" r:id="rId16"/>
    <p:sldLayoutId id="2147483899" r:id="rId17"/>
  </p:sldLayoutIdLst>
  <p:hf hdr="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hyperlink" Target="mailto:khanmdhasib@bubt.edu.bd"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05855" y="1204958"/>
            <a:ext cx="10212224" cy="3491734"/>
          </a:xfrm>
        </p:spPr>
        <p:txBody>
          <a:bodyPr/>
          <a:lstStyle/>
          <a:p>
            <a:pPr algn="ctr"/>
            <a:r>
              <a:rPr lang="en-US" sz="4400" dirty="0" smtClean="0"/>
              <a:t>Tomato plant leaf and Disease recognition</a:t>
            </a:r>
            <a:r>
              <a:rPr lang="en-US" sz="6600" dirty="0" smtClean="0"/>
              <a:t/>
            </a:r>
            <a:br>
              <a:rPr lang="en-US" sz="6600" dirty="0" smtClean="0"/>
            </a:br>
            <a:r>
              <a:rPr lang="en-US" sz="6600" dirty="0" smtClean="0"/>
              <a:t/>
            </a:r>
            <a:br>
              <a:rPr lang="en-US" sz="6600" dirty="0" smtClean="0"/>
            </a:br>
            <a:r>
              <a:rPr lang="en-US" sz="2800" dirty="0" smtClean="0"/>
              <a:t>Course Name: Data Mining Lab</a:t>
            </a:r>
            <a:br>
              <a:rPr lang="en-US" sz="2800" dirty="0" smtClean="0"/>
            </a:br>
            <a:r>
              <a:rPr lang="en-US" sz="2800" dirty="0" smtClean="0"/>
              <a:t/>
            </a:r>
            <a:br>
              <a:rPr lang="en-US" sz="2800" dirty="0" smtClean="0"/>
            </a:br>
            <a:r>
              <a:rPr lang="en-US" sz="2400" dirty="0" smtClean="0"/>
              <a:t>Course Code: CSE476</a:t>
            </a:r>
            <a:r>
              <a:rPr lang="en-US" sz="2800" dirty="0" smtClean="0"/>
              <a:t/>
            </a:r>
            <a:br>
              <a:rPr lang="en-US" sz="2800" dirty="0" smtClean="0"/>
            </a:br>
            <a:r>
              <a:rPr lang="en-US" sz="2400" dirty="0" smtClean="0"/>
              <a:t>Intake – 41</a:t>
            </a:r>
            <a:endParaRPr lang="en-US" sz="2400" dirty="0"/>
          </a:p>
        </p:txBody>
      </p:sp>
      <p:pic>
        <p:nvPicPr>
          <p:cNvPr id="3"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40679345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r>
              <a:rPr lang="en-US" dirty="0"/>
              <a:t>The effectiveness of Convolutional Neural Networks (CNNs</a:t>
            </a:r>
            <a:r>
              <a:rPr lang="en-US" dirty="0" smtClean="0"/>
              <a:t>):</a:t>
            </a:r>
          </a:p>
          <a:p>
            <a:endParaRPr lang="en-US" dirty="0"/>
          </a:p>
          <a:p>
            <a:pPr marL="0" indent="0">
              <a:buNone/>
            </a:pPr>
            <a:r>
              <a:rPr lang="en-US" dirty="0" smtClean="0"/>
              <a:t>Convolutional </a:t>
            </a:r>
            <a:r>
              <a:rPr lang="en-US" dirty="0"/>
              <a:t>Neural Networks (CNNs) have shown promising results in image recognition tasks, including plant disease recognition. CNNs can learn features automatically from raw images, which makes them more effective in handling diverse and complex data.</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10</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2351447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p>
        </p:txBody>
      </p:sp>
      <p:sp>
        <p:nvSpPr>
          <p:cNvPr id="3" name="Content Placeholder 2"/>
          <p:cNvSpPr>
            <a:spLocks noGrp="1"/>
          </p:cNvSpPr>
          <p:nvPr>
            <p:ph idx="1"/>
          </p:nvPr>
        </p:nvSpPr>
        <p:spPr/>
        <p:txBody>
          <a:bodyPr/>
          <a:lstStyle/>
          <a:p>
            <a:pPr marL="0" indent="0">
              <a:buNone/>
            </a:pPr>
            <a:r>
              <a:rPr lang="en-US" dirty="0"/>
              <a:t>Data </a:t>
            </a:r>
            <a:r>
              <a:rPr lang="en-US" dirty="0" smtClean="0"/>
              <a:t>collection and preprocessing:</a:t>
            </a:r>
          </a:p>
          <a:p>
            <a:pPr marL="0" indent="0">
              <a:buNone/>
            </a:pPr>
            <a:r>
              <a:rPr lang="en-US" dirty="0" smtClean="0"/>
              <a:t>A dataset of tomato plant leaf images with different diseases was collected from various sources such as Kaggle.com</a:t>
            </a:r>
          </a:p>
          <a:p>
            <a:pPr marL="0" indent="0">
              <a:buNone/>
            </a:pPr>
            <a:r>
              <a:rPr lang="en-US" dirty="0" smtClean="0"/>
              <a:t>The dataset was preprocessed to remove noise and augment the data by applying various transformations such as zooming, rotation, flipping, and scaling.</a:t>
            </a:r>
            <a:endParaRPr lang="en-US" dirty="0"/>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11</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21226128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4048" y="1346199"/>
            <a:ext cx="6050619" cy="4050792"/>
          </a:xfrm>
        </p:spPr>
        <p:txBody>
          <a:bodyPr/>
          <a:lstStyle/>
          <a:p>
            <a:pPr marL="0" indent="0">
              <a:buNone/>
            </a:pPr>
            <a:r>
              <a:rPr lang="en-US" sz="2400" dirty="0"/>
              <a:t>CNN Architecture and Training: </a:t>
            </a:r>
            <a:endParaRPr lang="en-US" sz="2400" dirty="0" smtClean="0"/>
          </a:p>
          <a:p>
            <a:pPr marL="0" indent="0">
              <a:buNone/>
            </a:pPr>
            <a:r>
              <a:rPr lang="en-US" dirty="0" smtClean="0"/>
              <a:t>A </a:t>
            </a:r>
            <a:r>
              <a:rPr lang="en-US" dirty="0"/>
              <a:t>CNN model was developed using a deep neural network architecture. The model </a:t>
            </a:r>
            <a:r>
              <a:rPr lang="en-US" dirty="0" smtClean="0"/>
              <a:t>is a </a:t>
            </a:r>
            <a:r>
              <a:rPr lang="en-US" dirty="0"/>
              <a:t>supervised learning approach. </a:t>
            </a:r>
            <a:endParaRPr lang="en-US" dirty="0" smtClean="0"/>
          </a:p>
          <a:p>
            <a:pPr marL="0" indent="0">
              <a:buNone/>
            </a:pPr>
            <a:r>
              <a:rPr lang="en-US" dirty="0" smtClean="0"/>
              <a:t>The </a:t>
            </a:r>
            <a:r>
              <a:rPr lang="en-US" dirty="0"/>
              <a:t>model was optimized using the Adam optimization algorithm, and the training was performed on a GPU for faster processing</a:t>
            </a:r>
            <a:r>
              <a:rPr lang="en-US" dirty="0" smtClean="0"/>
              <a:t>. And the last layer’s activation function is </a:t>
            </a:r>
            <a:r>
              <a:rPr lang="en-US" dirty="0" err="1" smtClean="0"/>
              <a:t>softmax</a:t>
            </a:r>
            <a:r>
              <a:rPr lang="en-US" dirty="0"/>
              <a:t>.</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12</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86199" y="1346199"/>
            <a:ext cx="5399401" cy="3459191"/>
          </a:xfrm>
          <a:prstGeom prst="rect">
            <a:avLst/>
          </a:prstGeom>
        </p:spPr>
      </p:pic>
    </p:spTree>
    <p:extLst>
      <p:ext uri="{BB962C8B-B14F-4D97-AF65-F5344CB8AC3E}">
        <p14:creationId xmlns:p14="http://schemas.microsoft.com/office/powerpoint/2010/main" val="14444678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35983" y="1291674"/>
            <a:ext cx="6812618" cy="4050792"/>
          </a:xfrm>
        </p:spPr>
        <p:txBody>
          <a:bodyPr/>
          <a:lstStyle/>
          <a:p>
            <a:pPr marL="0" indent="0">
              <a:buNone/>
            </a:pPr>
            <a:r>
              <a:rPr lang="en-US" sz="2400" dirty="0"/>
              <a:t>Model Evaluation Metrics: </a:t>
            </a:r>
            <a:endParaRPr lang="en-US" sz="2400" dirty="0" smtClean="0"/>
          </a:p>
          <a:p>
            <a:pPr marL="0" indent="0">
              <a:buNone/>
            </a:pPr>
            <a:r>
              <a:rPr lang="en-US" dirty="0" smtClean="0"/>
              <a:t>The </a:t>
            </a:r>
            <a:r>
              <a:rPr lang="en-US" dirty="0"/>
              <a:t>performance of the CNN model was evaluated using various metrics such as accuracy, precision, recall, and F1 score. The confusion matrix was also used to analyze the model's performance.</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13</a:t>
            </a:fld>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23768" y="1613624"/>
            <a:ext cx="4290432" cy="2834886"/>
          </a:xfrm>
          <a:prstGeom prst="rect">
            <a:avLst/>
          </a:prstGeom>
        </p:spPr>
      </p:pic>
      <p:pic>
        <p:nvPicPr>
          <p:cNvPr id="8"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14204027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8531352" cy="1609344"/>
          </a:xfrm>
        </p:spPr>
        <p:txBody>
          <a:bodyPr/>
          <a:lstStyle/>
          <a:p>
            <a:r>
              <a:rPr lang="en-US" dirty="0"/>
              <a:t>Results and Discussion</a:t>
            </a:r>
          </a:p>
        </p:txBody>
      </p:sp>
      <p:sp>
        <p:nvSpPr>
          <p:cNvPr id="3" name="Content Placeholder 2"/>
          <p:cNvSpPr>
            <a:spLocks noGrp="1"/>
          </p:cNvSpPr>
          <p:nvPr>
            <p:ph idx="1"/>
          </p:nvPr>
        </p:nvSpPr>
        <p:spPr/>
        <p:txBody>
          <a:bodyPr/>
          <a:lstStyle/>
          <a:p>
            <a:pPr marL="0" indent="0">
              <a:buNone/>
            </a:pPr>
            <a:r>
              <a:rPr lang="en-US" sz="2400" dirty="0"/>
              <a:t>Performance evaluation of the CNN model: </a:t>
            </a:r>
            <a:endParaRPr lang="en-US" sz="2400" dirty="0" smtClean="0"/>
          </a:p>
          <a:p>
            <a:pPr marL="0" indent="0">
              <a:buNone/>
            </a:pPr>
            <a:r>
              <a:rPr lang="en-US" dirty="0" smtClean="0"/>
              <a:t>The </a:t>
            </a:r>
            <a:r>
              <a:rPr lang="en-US" dirty="0"/>
              <a:t>CNN model achieved high accuracy in identifying tomato plant diseases. The model outperformed traditional image recognition methods such as SVM and DT in terms of accuracy and speed.</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14</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9250839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67261" y="1349809"/>
            <a:ext cx="4602879" cy="4640982"/>
          </a:xfrm>
        </p:spPr>
      </p:pic>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15</a:t>
            </a:fld>
            <a:endParaRPr lang="en-US" dirty="0"/>
          </a:p>
        </p:txBody>
      </p:sp>
      <p:pic>
        <p:nvPicPr>
          <p:cNvPr id="7"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43648" y="1355734"/>
            <a:ext cx="4694327" cy="4671465"/>
          </a:xfrm>
          <a:prstGeom prst="rect">
            <a:avLst/>
          </a:prstGeom>
        </p:spPr>
      </p:pic>
      <p:sp>
        <p:nvSpPr>
          <p:cNvPr id="11" name="TextBox 10"/>
          <p:cNvSpPr txBox="1"/>
          <p:nvPr/>
        </p:nvSpPr>
        <p:spPr>
          <a:xfrm>
            <a:off x="1413933" y="651933"/>
            <a:ext cx="9423399" cy="461665"/>
          </a:xfrm>
          <a:prstGeom prst="rect">
            <a:avLst/>
          </a:prstGeom>
          <a:noFill/>
        </p:spPr>
        <p:txBody>
          <a:bodyPr wrap="square" rtlCol="0">
            <a:spAutoFit/>
          </a:bodyPr>
          <a:lstStyle/>
          <a:p>
            <a:r>
              <a:rPr lang="en-US" sz="2400" b="1" dirty="0" smtClean="0"/>
              <a:t>Training and validation loss </a:t>
            </a:r>
            <a:r>
              <a:rPr lang="en-US" sz="2400" b="1" dirty="0" err="1" smtClean="0"/>
              <a:t>vs</a:t>
            </a:r>
            <a:r>
              <a:rPr lang="en-US" sz="2400" b="1" dirty="0" smtClean="0"/>
              <a:t> Training and validation accuracy</a:t>
            </a:r>
            <a:endParaRPr lang="en-US" sz="2400" b="1" dirty="0"/>
          </a:p>
        </p:txBody>
      </p:sp>
    </p:spTree>
    <p:extLst>
      <p:ext uri="{BB962C8B-B14F-4D97-AF65-F5344CB8AC3E}">
        <p14:creationId xmlns:p14="http://schemas.microsoft.com/office/powerpoint/2010/main" val="10983795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78315" y="1003808"/>
            <a:ext cx="6245352" cy="4050792"/>
          </a:xfrm>
        </p:spPr>
        <p:txBody>
          <a:bodyPr/>
          <a:lstStyle/>
          <a:p>
            <a:pPr marL="0" indent="0">
              <a:buNone/>
            </a:pPr>
            <a:r>
              <a:rPr lang="en-US" sz="2400" dirty="0"/>
              <a:t>Analysis of the accuracy and reliability of the proposed system: </a:t>
            </a:r>
            <a:endParaRPr lang="en-US" sz="2400" dirty="0" smtClean="0"/>
          </a:p>
          <a:p>
            <a:pPr marL="0" indent="0">
              <a:buNone/>
            </a:pPr>
            <a:endParaRPr lang="en-US" sz="2400" dirty="0"/>
          </a:p>
          <a:p>
            <a:pPr marL="0" indent="0">
              <a:buNone/>
            </a:pPr>
            <a:r>
              <a:rPr lang="en-US" dirty="0" smtClean="0"/>
              <a:t>The </a:t>
            </a:r>
            <a:r>
              <a:rPr lang="en-US" dirty="0"/>
              <a:t>proposed system showed high accuracy in detecting various tomato plant diseases. However, the system's reliability can be affected by factors such as lighting conditions and leaf orientation during image capture. </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16</a:t>
            </a:fld>
            <a:endParaRPr lang="en-US" dirty="0"/>
          </a:p>
        </p:txBody>
      </p:sp>
      <p:pic>
        <p:nvPicPr>
          <p:cNvPr id="8"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79160" y="2050500"/>
            <a:ext cx="4259949" cy="2926334"/>
          </a:xfrm>
          <a:prstGeom prst="rect">
            <a:avLst/>
          </a:prstGeom>
        </p:spPr>
      </p:pic>
    </p:spTree>
    <p:extLst>
      <p:ext uri="{BB962C8B-B14F-4D97-AF65-F5344CB8AC3E}">
        <p14:creationId xmlns:p14="http://schemas.microsoft.com/office/powerpoint/2010/main" val="15037994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 And Future Work</a:t>
            </a:r>
            <a:endParaRPr lang="en-US" dirty="0"/>
          </a:p>
        </p:txBody>
      </p:sp>
      <p:sp>
        <p:nvSpPr>
          <p:cNvPr id="3" name="Content Placeholder 2"/>
          <p:cNvSpPr>
            <a:spLocks noGrp="1"/>
          </p:cNvSpPr>
          <p:nvPr>
            <p:ph idx="1"/>
          </p:nvPr>
        </p:nvSpPr>
        <p:spPr/>
        <p:txBody>
          <a:bodyPr/>
          <a:lstStyle/>
          <a:p>
            <a:pPr marL="0" indent="0">
              <a:buNone/>
            </a:pPr>
            <a:r>
              <a:rPr lang="en-US" sz="2400" dirty="0"/>
              <a:t>Conclusion: </a:t>
            </a:r>
            <a:endParaRPr lang="en-US" sz="2400" dirty="0" smtClean="0"/>
          </a:p>
          <a:p>
            <a:pPr marL="0" indent="0">
              <a:buNone/>
            </a:pPr>
            <a:r>
              <a:rPr lang="en-US" dirty="0" smtClean="0"/>
              <a:t>In </a:t>
            </a:r>
            <a:r>
              <a:rPr lang="en-US" dirty="0"/>
              <a:t>conclusion, the proposed CNN-based system for tomato plant leaf and disease recognition has shown promising results in terms of accuracy and speed. The system can contribute to early detection and treatment of plant diseases, leading to increased crop yield and food security.</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17</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1043681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buNone/>
            </a:pPr>
            <a:r>
              <a:rPr lang="en-US" dirty="0"/>
              <a:t>Limitations and future work</a:t>
            </a:r>
            <a:r>
              <a:rPr lang="en-US" dirty="0" smtClean="0"/>
              <a:t>:</a:t>
            </a:r>
          </a:p>
          <a:p>
            <a:pPr marL="0" indent="0">
              <a:buNone/>
            </a:pPr>
            <a:r>
              <a:rPr lang="en-US" dirty="0" smtClean="0"/>
              <a:t>The </a:t>
            </a:r>
            <a:r>
              <a:rPr lang="en-US" dirty="0"/>
              <a:t>proposed system has limitations in terms of its reliability under varying lighting conditions and leaf orientations. Further research can focus on addressing these challenges and expanding the system to include more plant species and diseases</a:t>
            </a:r>
            <a:r>
              <a:rPr lang="en-US" dirty="0" smtClean="0"/>
              <a:t>.</a:t>
            </a:r>
          </a:p>
          <a:p>
            <a:pPr marL="0" indent="0">
              <a:buNone/>
            </a:pPr>
            <a:endParaRPr lang="en-US" dirty="0" smtClean="0"/>
          </a:p>
          <a:p>
            <a:pPr marL="0" indent="0">
              <a:buNone/>
            </a:pPr>
            <a:r>
              <a:rPr lang="en-US" dirty="0"/>
              <a:t>Potential applications of the proposed system: </a:t>
            </a:r>
            <a:endParaRPr lang="en-US" dirty="0" smtClean="0"/>
          </a:p>
          <a:p>
            <a:pPr marL="0" indent="0">
              <a:buNone/>
            </a:pPr>
            <a:r>
              <a:rPr lang="en-US" dirty="0" smtClean="0"/>
              <a:t>The </a:t>
            </a:r>
            <a:r>
              <a:rPr lang="en-US" dirty="0"/>
              <a:t>proposed system can be applied to various agricultural settings to detect plant diseases early and prevent crop losses. The system can also be used in research and education to study the impact of plant diseases on food security and plant health.</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18</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23687144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67932" y="1320800"/>
            <a:ext cx="9478603" cy="4174067"/>
          </a:xfrm>
          <a:ln>
            <a:solidFill>
              <a:schemeClr val="accent1"/>
            </a:solidFill>
          </a:ln>
        </p:spPr>
        <p:txBody>
          <a:bodyPr>
            <a:normAutofit/>
          </a:bodyPr>
          <a:lstStyle/>
          <a:p>
            <a:pPr marL="0" indent="0" algn="ctr">
              <a:buNone/>
            </a:pPr>
            <a:endParaRPr lang="en-US" sz="8800" b="1" dirty="0" smtClean="0">
              <a:effectLst>
                <a:outerShdw blurRad="38100" dist="38100" dir="2700000" algn="tl">
                  <a:srgbClr val="000000">
                    <a:alpha val="43137"/>
                  </a:srgbClr>
                </a:outerShdw>
              </a:effectLst>
            </a:endParaRPr>
          </a:p>
          <a:p>
            <a:pPr marL="0" indent="0" algn="ctr">
              <a:buNone/>
            </a:pPr>
            <a:r>
              <a:rPr lang="en-US" sz="8800" b="1" dirty="0" smtClean="0">
                <a:effectLst>
                  <a:outerShdw blurRad="38100" dist="38100" dir="2700000" algn="tl">
                    <a:srgbClr val="000000">
                      <a:alpha val="43137"/>
                    </a:srgbClr>
                  </a:outerShdw>
                </a:effectLst>
              </a:rPr>
              <a:t>Thank You All</a:t>
            </a:r>
            <a:endParaRPr lang="en-US" sz="8800" b="1" dirty="0">
              <a:effectLst>
                <a:outerShdw blurRad="38100" dist="38100" dir="2700000" algn="tl">
                  <a:srgbClr val="000000">
                    <a:alpha val="43137"/>
                  </a:srgbClr>
                </a:outerShdw>
              </a:effectLst>
            </a:endParaRP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19</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10703557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70095" y="1098942"/>
            <a:ext cx="5208514" cy="4050792"/>
          </a:xfrm>
        </p:spPr>
        <p:txBody>
          <a:bodyPr/>
          <a:lstStyle/>
          <a:p>
            <a:pPr marL="0" indent="0">
              <a:buNone/>
            </a:pPr>
            <a:r>
              <a:rPr lang="en-US" sz="1800" dirty="0" smtClean="0">
                <a:latin typeface="Times New Roman" panose="02020603050405020304" pitchFamily="18" charset="0"/>
                <a:cs typeface="Times New Roman" panose="02020603050405020304" pitchFamily="18" charset="0"/>
              </a:rPr>
              <a:t>Presented By –</a:t>
            </a:r>
            <a:r>
              <a:rPr lang="en-US" sz="1800" b="1" dirty="0" smtClean="0">
                <a:latin typeface="Times New Roman" panose="02020603050405020304" pitchFamily="18" charset="0"/>
                <a:cs typeface="Times New Roman" panose="02020603050405020304" pitchFamily="18" charset="0"/>
              </a:rPr>
              <a:t>Group No – 07</a:t>
            </a:r>
          </a:p>
          <a:p>
            <a:pPr marL="0" indent="0">
              <a:buNone/>
            </a:pPr>
            <a:endParaRPr lang="en-US" sz="1800" b="1" dirty="0" smtClean="0">
              <a:latin typeface="Times New Roman" panose="02020603050405020304" pitchFamily="18" charset="0"/>
              <a:cs typeface="Times New Roman" panose="02020603050405020304" pitchFamily="18" charset="0"/>
            </a:endParaRPr>
          </a:p>
          <a:p>
            <a:pPr marL="0" indent="0">
              <a:buNone/>
            </a:pPr>
            <a:r>
              <a:rPr lang="en-US" sz="1600" dirty="0" err="1" smtClean="0">
                <a:latin typeface="Times New Roman" panose="02020603050405020304" pitchFamily="18" charset="0"/>
                <a:cs typeface="Times New Roman" panose="02020603050405020304" pitchFamily="18" charset="0"/>
              </a:rPr>
              <a:t>Hasan</a:t>
            </a:r>
            <a:r>
              <a:rPr lang="en-US" sz="1600" dirty="0" smtClean="0">
                <a:latin typeface="Times New Roman" panose="02020603050405020304" pitchFamily="18" charset="0"/>
                <a:cs typeface="Times New Roman" panose="02020603050405020304" pitchFamily="18" charset="0"/>
              </a:rPr>
              <a:t> Al Mahmud [18192103239]</a:t>
            </a:r>
            <a:endParaRPr lang="en-US" sz="1600" dirty="0">
              <a:latin typeface="Times New Roman" panose="02020603050405020304" pitchFamily="18" charset="0"/>
              <a:cs typeface="Times New Roman" panose="02020603050405020304" pitchFamily="18" charset="0"/>
            </a:endParaRPr>
          </a:p>
          <a:p>
            <a:pPr marL="0" indent="0">
              <a:buNone/>
            </a:pPr>
            <a:r>
              <a:rPr lang="en-US" sz="1600" dirty="0" smtClean="0">
                <a:latin typeface="Times New Roman" panose="02020603050405020304" pitchFamily="18" charset="0"/>
                <a:cs typeface="Times New Roman" panose="02020603050405020304" pitchFamily="18" charset="0"/>
              </a:rPr>
              <a:t>Hashibur Rahman [18192103276]</a:t>
            </a:r>
            <a:endParaRPr lang="en-US" sz="1600" dirty="0">
              <a:latin typeface="Times New Roman" panose="02020603050405020304" pitchFamily="18" charset="0"/>
              <a:cs typeface="Times New Roman" panose="02020603050405020304" pitchFamily="18" charset="0"/>
            </a:endParaRPr>
          </a:p>
          <a:p>
            <a:pPr marL="0" indent="0">
              <a:buNone/>
            </a:pPr>
            <a:r>
              <a:rPr lang="en-US" sz="1600" dirty="0" err="1" smtClean="0">
                <a:latin typeface="Times New Roman" panose="02020603050405020304" pitchFamily="18" charset="0"/>
                <a:cs typeface="Times New Roman" panose="02020603050405020304" pitchFamily="18" charset="0"/>
              </a:rPr>
              <a:t>Rifatul</a:t>
            </a:r>
            <a:r>
              <a:rPr lang="en-US" sz="1600" dirty="0" smtClean="0">
                <a:latin typeface="Times New Roman" panose="02020603050405020304" pitchFamily="18" charset="0"/>
                <a:cs typeface="Times New Roman" panose="02020603050405020304" pitchFamily="18" charset="0"/>
              </a:rPr>
              <a:t> Islam [</a:t>
            </a:r>
            <a:r>
              <a:rPr lang="en-US" sz="1600" dirty="0">
                <a:latin typeface="Times New Roman" panose="02020603050405020304" pitchFamily="18" charset="0"/>
                <a:cs typeface="Times New Roman" panose="02020603050405020304" pitchFamily="18" charset="0"/>
              </a:rPr>
              <a:t>18192103187</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p>
            <a:pPr marL="0" indent="0">
              <a:buNone/>
            </a:pPr>
            <a:r>
              <a:rPr lang="en-US" sz="1600" dirty="0" err="1" smtClean="0">
                <a:latin typeface="Times New Roman" panose="02020603050405020304" pitchFamily="18" charset="0"/>
                <a:cs typeface="Times New Roman" panose="02020603050405020304" pitchFamily="18" charset="0"/>
              </a:rPr>
              <a:t>Tahamina</a:t>
            </a:r>
            <a:r>
              <a:rPr lang="en-US" sz="1600" dirty="0" smtClean="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Akther</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Ruma</a:t>
            </a:r>
            <a:r>
              <a:rPr lang="en-US" sz="1600" dirty="0" smtClean="0">
                <a:latin typeface="Times New Roman" panose="02020603050405020304" pitchFamily="18" charset="0"/>
                <a:cs typeface="Times New Roman" panose="02020603050405020304" pitchFamily="18" charset="0"/>
              </a:rPr>
              <a:t> [18192103225]</a:t>
            </a:r>
            <a:endParaRPr lang="en-US" sz="1600" dirty="0">
              <a:latin typeface="Times New Roman" panose="02020603050405020304" pitchFamily="18" charset="0"/>
              <a:cs typeface="Times New Roman" panose="02020603050405020304" pitchFamily="18" charset="0"/>
            </a:endParaRPr>
          </a:p>
          <a:p>
            <a:pPr marL="0" indent="0">
              <a:buNone/>
            </a:pPr>
            <a:r>
              <a:rPr lang="en-US" sz="1600" dirty="0" err="1" smtClean="0">
                <a:latin typeface="Times New Roman" panose="02020603050405020304" pitchFamily="18" charset="0"/>
                <a:cs typeface="Times New Roman" panose="02020603050405020304" pitchFamily="18" charset="0"/>
              </a:rPr>
              <a:t>Shakil</a:t>
            </a:r>
            <a:r>
              <a:rPr lang="en-US" sz="1600" dirty="0" smtClean="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Ahamed</a:t>
            </a:r>
            <a:r>
              <a:rPr lang="en-US" sz="1600" dirty="0">
                <a:latin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Raju</a:t>
            </a:r>
            <a:r>
              <a:rPr lang="en-US" sz="1600" dirty="0" smtClean="0">
                <a:latin typeface="Times New Roman" panose="02020603050405020304" pitchFamily="18" charset="0"/>
                <a:cs typeface="Times New Roman" panose="02020603050405020304" pitchFamily="18" charset="0"/>
              </a:rPr>
              <a:t> [15162103136]</a:t>
            </a:r>
          </a:p>
          <a:p>
            <a:pPr marL="0" indent="0">
              <a:buNone/>
            </a:pPr>
            <a:r>
              <a:rPr lang="en-US" sz="1600" dirty="0" err="1">
                <a:latin typeface="Times New Roman" panose="02020603050405020304" pitchFamily="18" charset="0"/>
                <a:cs typeface="Times New Roman" panose="02020603050405020304" pitchFamily="18" charset="0"/>
              </a:rPr>
              <a:t>Jannatul</a:t>
            </a:r>
            <a:r>
              <a:rPr lang="en-US" sz="1600" dirty="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Kobra</a:t>
            </a:r>
            <a:r>
              <a:rPr lang="en-US" sz="1600" dirty="0" smtClean="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17182103296</a:t>
            </a:r>
            <a:r>
              <a:rPr lang="en-US" sz="1600" dirty="0" smtClean="0">
                <a:latin typeface="Times New Roman" panose="02020603050405020304" pitchFamily="18" charset="0"/>
                <a:cs typeface="Times New Roman" panose="02020603050405020304" pitchFamily="18" charset="0"/>
              </a:rPr>
              <a:t>]</a:t>
            </a:r>
          </a:p>
          <a:p>
            <a:pPr marL="0" indent="0">
              <a:buNone/>
            </a:pPr>
            <a:endParaRPr lang="en-US" sz="1600" dirty="0">
              <a:latin typeface="Times New Roman" panose="02020603050405020304" pitchFamily="18" charset="0"/>
              <a:cs typeface="Times New Roman" panose="02020603050405020304" pitchFamily="18" charset="0"/>
            </a:endParaRPr>
          </a:p>
          <a:p>
            <a:endParaRPr lang="en-US" dirty="0" smtClean="0"/>
          </a:p>
          <a:p>
            <a:pPr marL="0" indent="0">
              <a:buNone/>
            </a:pPr>
            <a:endParaRPr lang="en-US" dirty="0" smtClean="0"/>
          </a:p>
          <a:p>
            <a:endParaRPr lang="en-US" dirty="0"/>
          </a:p>
        </p:txBody>
      </p:sp>
      <p:sp>
        <p:nvSpPr>
          <p:cNvPr id="7" name="Footer Placeholder 6"/>
          <p:cNvSpPr>
            <a:spLocks noGrp="1"/>
          </p:cNvSpPr>
          <p:nvPr>
            <p:ph type="ftr" sz="quarter" idx="11"/>
          </p:nvPr>
        </p:nvSpPr>
        <p:spPr/>
        <p:txBody>
          <a:bodyPr/>
          <a:lstStyle/>
          <a:p>
            <a:r>
              <a:rPr lang="en-US" smtClean="0"/>
              <a:t>CSE Presentation Spring 2023</a:t>
            </a:r>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smtClean="0"/>
              <a:t>2</a:t>
            </a:fld>
            <a:endParaRPr lang="en-US" dirty="0"/>
          </a:p>
        </p:txBody>
      </p:sp>
      <p:sp>
        <p:nvSpPr>
          <p:cNvPr id="5" name="Content Placeholder 2"/>
          <p:cNvSpPr txBox="1">
            <a:spLocks/>
          </p:cNvSpPr>
          <p:nvPr/>
        </p:nvSpPr>
        <p:spPr>
          <a:xfrm>
            <a:off x="6766560" y="1098942"/>
            <a:ext cx="4441767" cy="4050792"/>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buFont typeface="Wingdings" pitchFamily="2" charset="2"/>
              <a:buNone/>
            </a:pPr>
            <a:r>
              <a:rPr lang="en-US" sz="1800" dirty="0" smtClean="0">
                <a:latin typeface="Times New Roman" panose="02020603050405020304" pitchFamily="18" charset="0"/>
                <a:cs typeface="Times New Roman" panose="02020603050405020304" pitchFamily="18" charset="0"/>
              </a:rPr>
              <a:t>Presented To –</a:t>
            </a:r>
          </a:p>
          <a:p>
            <a:pPr marL="0" indent="0">
              <a:buNone/>
            </a:pPr>
            <a:r>
              <a:rPr lang="en-US" sz="1800" b="1" dirty="0" smtClean="0">
                <a:latin typeface="Times New Roman" panose="02020603050405020304" pitchFamily="18" charset="0"/>
                <a:cs typeface="Times New Roman" panose="02020603050405020304" pitchFamily="18" charset="0"/>
              </a:rPr>
              <a:t>Khan Md. Hasib </a:t>
            </a:r>
          </a:p>
          <a:p>
            <a:pPr marL="0" indent="0">
              <a:buNone/>
            </a:pPr>
            <a:r>
              <a:rPr lang="en-US" sz="1800" dirty="0" smtClean="0">
                <a:latin typeface="Times New Roman" panose="02020603050405020304" pitchFamily="18" charset="0"/>
                <a:cs typeface="Times New Roman" panose="02020603050405020304" pitchFamily="18" charset="0"/>
              </a:rPr>
              <a:t>Assistant Professor</a:t>
            </a:r>
          </a:p>
          <a:p>
            <a:pPr marL="0" indent="0">
              <a:buNone/>
            </a:pPr>
            <a:r>
              <a:rPr lang="en-US" sz="1800" dirty="0" smtClean="0">
                <a:latin typeface="Times New Roman" panose="02020603050405020304" pitchFamily="18" charset="0"/>
                <a:cs typeface="Times New Roman" panose="02020603050405020304" pitchFamily="18" charset="0"/>
              </a:rPr>
              <a:t>Department of CSE</a:t>
            </a:r>
          </a:p>
          <a:p>
            <a:pPr marL="0" indent="0">
              <a:buNone/>
            </a:pPr>
            <a:r>
              <a:rPr lang="en-US" sz="1800" dirty="0" smtClean="0">
                <a:latin typeface="Times New Roman" panose="02020603050405020304" pitchFamily="18" charset="0"/>
                <a:cs typeface="Times New Roman" panose="02020603050405020304" pitchFamily="18" charset="0"/>
              </a:rPr>
              <a:t>Bangladesh University of Business and Technology (BUBT)</a:t>
            </a:r>
          </a:p>
          <a:p>
            <a:pPr marL="0" indent="0">
              <a:buFont typeface="Wingdings" pitchFamily="2" charset="2"/>
              <a:buNone/>
            </a:pPr>
            <a:r>
              <a:rPr lang="en-US" sz="1800" dirty="0" smtClean="0">
                <a:latin typeface="Times New Roman" panose="02020603050405020304" pitchFamily="18" charset="0"/>
                <a:cs typeface="Times New Roman" panose="02020603050405020304" pitchFamily="18" charset="0"/>
              </a:rPr>
              <a:t>Email: </a:t>
            </a:r>
            <a:r>
              <a:rPr lang="en-US" sz="1800" dirty="0" smtClean="0">
                <a:latin typeface="Times New Roman" panose="02020603050405020304" pitchFamily="18" charset="0"/>
                <a:cs typeface="Times New Roman" panose="02020603050405020304" pitchFamily="18" charset="0"/>
                <a:hlinkClick r:id="rId2"/>
              </a:rPr>
              <a:t>khanmdhasib@bubt.edu.bd</a:t>
            </a:r>
            <a:r>
              <a:rPr lang="en-US" sz="1800" dirty="0" smtClean="0">
                <a:latin typeface="Times New Roman" panose="02020603050405020304" pitchFamily="18" charset="0"/>
                <a:cs typeface="Times New Roman" panose="02020603050405020304" pitchFamily="18" charset="0"/>
              </a:rPr>
              <a:t> </a:t>
            </a:r>
          </a:p>
          <a:p>
            <a:endParaRPr lang="en-US" dirty="0"/>
          </a:p>
        </p:txBody>
      </p:sp>
      <p:pic>
        <p:nvPicPr>
          <p:cNvPr id="9"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6590767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Table of Contents</a:t>
            </a:r>
            <a:endParaRPr lang="en-US" dirty="0"/>
          </a:p>
        </p:txBody>
      </p:sp>
      <p:sp>
        <p:nvSpPr>
          <p:cNvPr id="3" name="Content Placeholder 2"/>
          <p:cNvSpPr>
            <a:spLocks noGrp="1"/>
          </p:cNvSpPr>
          <p:nvPr>
            <p:ph idx="1"/>
          </p:nvPr>
        </p:nvSpPr>
        <p:spPr/>
        <p:txBody>
          <a:bodyPr>
            <a:normAutofit/>
          </a:bodyPr>
          <a:lstStyle/>
          <a:p>
            <a:pPr marL="514350" indent="-514350">
              <a:buAutoNum type="romanUcPeriod"/>
            </a:pPr>
            <a:r>
              <a:rPr lang="en-US" dirty="0" smtClean="0"/>
              <a:t>Introduction</a:t>
            </a:r>
          </a:p>
          <a:p>
            <a:pPr marL="514350" indent="-514350">
              <a:buAutoNum type="romanUcPeriod"/>
            </a:pPr>
            <a:r>
              <a:rPr lang="en-US" dirty="0"/>
              <a:t>Literature </a:t>
            </a:r>
            <a:r>
              <a:rPr lang="en-US" dirty="0" smtClean="0"/>
              <a:t>Review</a:t>
            </a:r>
          </a:p>
          <a:p>
            <a:pPr marL="514350" indent="-514350">
              <a:buAutoNum type="romanUcPeriod"/>
            </a:pPr>
            <a:r>
              <a:rPr lang="en-US" dirty="0" smtClean="0"/>
              <a:t>Methodology</a:t>
            </a:r>
          </a:p>
          <a:p>
            <a:pPr marL="514350" indent="-514350">
              <a:buAutoNum type="romanUcPeriod"/>
            </a:pPr>
            <a:r>
              <a:rPr lang="en-US" dirty="0"/>
              <a:t>Results </a:t>
            </a:r>
            <a:r>
              <a:rPr lang="en-US" dirty="0" smtClean="0"/>
              <a:t> and Discussion</a:t>
            </a:r>
          </a:p>
          <a:p>
            <a:pPr marL="514350" indent="-514350">
              <a:buAutoNum type="romanUcPeriod"/>
            </a:pPr>
            <a:r>
              <a:rPr lang="en-US" dirty="0" smtClean="0"/>
              <a:t>Conclusion</a:t>
            </a:r>
          </a:p>
          <a:p>
            <a:pPr marL="514350" indent="-514350">
              <a:buAutoNum type="romanUcPeriod"/>
            </a:pPr>
            <a:r>
              <a:rPr lang="en-US" dirty="0" smtClean="0"/>
              <a:t>Future work</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3</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119734014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4873752" cy="903901"/>
          </a:xfrm>
        </p:spPr>
        <p:txBody>
          <a:bodyPr/>
          <a:lstStyle/>
          <a:p>
            <a:r>
              <a:rPr lang="en-US" dirty="0" smtClean="0"/>
              <a:t>Introduction</a:t>
            </a:r>
            <a:endParaRPr lang="en-US" dirty="0"/>
          </a:p>
        </p:txBody>
      </p:sp>
      <p:sp>
        <p:nvSpPr>
          <p:cNvPr id="3" name="Content Placeholder 2"/>
          <p:cNvSpPr>
            <a:spLocks noGrp="1"/>
          </p:cNvSpPr>
          <p:nvPr>
            <p:ph idx="1"/>
          </p:nvPr>
        </p:nvSpPr>
        <p:spPr>
          <a:xfrm>
            <a:off x="1069848" y="2121408"/>
            <a:ext cx="5187019" cy="4050792"/>
          </a:xfrm>
        </p:spPr>
        <p:txBody>
          <a:bodyPr>
            <a:normAutofit/>
          </a:bodyPr>
          <a:lstStyle/>
          <a:p>
            <a:pPr marL="0" indent="0">
              <a:buNone/>
            </a:pPr>
            <a:r>
              <a:rPr lang="en-US" sz="2400" dirty="0" smtClean="0"/>
              <a:t>Importance </a:t>
            </a:r>
            <a:r>
              <a:rPr lang="en-US" sz="2400" dirty="0"/>
              <a:t>of Tomato Plants</a:t>
            </a:r>
            <a:r>
              <a:rPr lang="en-US" sz="2400" dirty="0" smtClean="0"/>
              <a:t>:</a:t>
            </a:r>
          </a:p>
          <a:p>
            <a:pPr marL="0" indent="0" algn="just">
              <a:buNone/>
            </a:pPr>
            <a:r>
              <a:rPr lang="en-US" dirty="0"/>
              <a:t>Tomatoes are one of the most widely consumed vegetables globally, and tomato plants play a vital role in food security. </a:t>
            </a:r>
            <a:endParaRPr lang="en-US" dirty="0" smtClean="0"/>
          </a:p>
          <a:p>
            <a:pPr marL="0" indent="0" algn="just">
              <a:buNone/>
            </a:pPr>
            <a:r>
              <a:rPr lang="en-US" dirty="0" smtClean="0"/>
              <a:t>However</a:t>
            </a:r>
            <a:r>
              <a:rPr lang="en-US" dirty="0"/>
              <a:t>, the yield and quality of tomato plants can be significantly affected by various diseases, such as bacterial spot, early blight, and late blight.</a:t>
            </a:r>
          </a:p>
        </p:txBody>
      </p:sp>
      <p:sp>
        <p:nvSpPr>
          <p:cNvPr id="5" name="Footer Placeholder 4"/>
          <p:cNvSpPr>
            <a:spLocks noGrp="1"/>
          </p:cNvSpPr>
          <p:nvPr>
            <p:ph type="ftr" sz="quarter" idx="11"/>
          </p:nvPr>
        </p:nvSpPr>
        <p:spPr/>
        <p:txBody>
          <a:bodyPr/>
          <a:lstStyle/>
          <a:p>
            <a:r>
              <a:rPr lang="en-US" dirty="0"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4</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2939" y="1481664"/>
            <a:ext cx="4953000" cy="3894667"/>
          </a:xfrm>
          <a:prstGeom prst="rect">
            <a:avLst/>
          </a:prstGeom>
        </p:spPr>
      </p:pic>
    </p:spTree>
    <p:extLst>
      <p:ext uri="{BB962C8B-B14F-4D97-AF65-F5344CB8AC3E}">
        <p14:creationId xmlns:p14="http://schemas.microsoft.com/office/powerpoint/2010/main" val="382251557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a:xfrm>
            <a:off x="1069848" y="1498600"/>
            <a:ext cx="5991352" cy="4191000"/>
          </a:xfrm>
        </p:spPr>
        <p:txBody>
          <a:bodyPr/>
          <a:lstStyle/>
          <a:p>
            <a:pPr marL="0" indent="0">
              <a:buNone/>
            </a:pPr>
            <a:r>
              <a:rPr lang="en-US" sz="2400" dirty="0"/>
              <a:t>Plant Diseases and their impact on Tomato Plants</a:t>
            </a:r>
            <a:r>
              <a:rPr lang="en-US" sz="2400" dirty="0" smtClean="0"/>
              <a:t>:</a:t>
            </a:r>
            <a:endParaRPr lang="en-US" sz="2400" dirty="0"/>
          </a:p>
          <a:p>
            <a:pPr marL="0" indent="0">
              <a:buNone/>
            </a:pPr>
            <a:endParaRPr lang="en-US" dirty="0" smtClean="0"/>
          </a:p>
          <a:p>
            <a:pPr marL="0" indent="0">
              <a:buNone/>
            </a:pPr>
            <a:r>
              <a:rPr lang="en-US" dirty="0" smtClean="0"/>
              <a:t>Plant </a:t>
            </a:r>
            <a:r>
              <a:rPr lang="en-US" dirty="0"/>
              <a:t>diseases cause significant economic losses to farmers, as well as a decrease in the overall food supply. The visual symptoms of plant diseases can be detected by observing the leaves, stems, and fruits of the plant. Early detection and treatment of plant diseases are essential to prevent the spread of the disease and reduce crop losses.</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5</a:t>
            </a:fld>
            <a:endParaRPr lang="en-US" dirty="0"/>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76066" y="990600"/>
            <a:ext cx="4170633" cy="4453467"/>
          </a:xfrm>
          <a:prstGeom prst="rect">
            <a:avLst/>
          </a:prstGeom>
        </p:spPr>
      </p:pic>
      <p:pic>
        <p:nvPicPr>
          <p:cNvPr id="10"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24451941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9848" y="1270000"/>
            <a:ext cx="6507819" cy="4902200"/>
          </a:xfrm>
        </p:spPr>
        <p:txBody>
          <a:bodyPr/>
          <a:lstStyle/>
          <a:p>
            <a:pPr marL="0" indent="0">
              <a:buNone/>
            </a:pPr>
            <a:r>
              <a:rPr lang="en-US" sz="2400" dirty="0"/>
              <a:t>The need for a fast and accurate recognition system: </a:t>
            </a:r>
            <a:endParaRPr lang="en-US" sz="2400" dirty="0" smtClean="0"/>
          </a:p>
          <a:p>
            <a:pPr marL="0" indent="0">
              <a:buNone/>
            </a:pPr>
            <a:endParaRPr lang="en-US" dirty="0"/>
          </a:p>
          <a:p>
            <a:pPr marL="0" indent="0">
              <a:buNone/>
            </a:pPr>
            <a:r>
              <a:rPr lang="en-US" dirty="0" smtClean="0"/>
              <a:t>The </a:t>
            </a:r>
            <a:r>
              <a:rPr lang="en-US" dirty="0"/>
              <a:t>traditional method of plant disease detection is by visual inspection, which can be time-consuming and error-prone. Therefore, there is a need for a fast and accurate recognition system that can identify plant diseases accurately and quickly.</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6</a:t>
            </a:fld>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84533" y="1455047"/>
            <a:ext cx="4377266" cy="3354020"/>
          </a:xfrm>
          <a:prstGeom prst="rect">
            <a:avLst/>
          </a:prstGeom>
        </p:spPr>
      </p:pic>
      <p:pic>
        <p:nvPicPr>
          <p:cNvPr id="8"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31494376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CHALLENGES</a:t>
            </a:r>
          </a:p>
        </p:txBody>
      </p:sp>
      <p:sp>
        <p:nvSpPr>
          <p:cNvPr id="3" name="Content Placeholder 2"/>
          <p:cNvSpPr>
            <a:spLocks noGrp="1"/>
          </p:cNvSpPr>
          <p:nvPr>
            <p:ph idx="1"/>
          </p:nvPr>
        </p:nvSpPr>
        <p:spPr/>
        <p:txBody>
          <a:bodyPr>
            <a:normAutofit/>
          </a:bodyPr>
          <a:lstStyle/>
          <a:p>
            <a:r>
              <a:rPr lang="en-US" dirty="0"/>
              <a:t>Variety of </a:t>
            </a:r>
            <a:r>
              <a:rPr lang="en-US" dirty="0" smtClean="0"/>
              <a:t>diseases</a:t>
            </a:r>
          </a:p>
          <a:p>
            <a:r>
              <a:rPr lang="en-US" dirty="0" smtClean="0"/>
              <a:t>Complex </a:t>
            </a:r>
            <a:r>
              <a:rPr lang="en-US" dirty="0"/>
              <a:t>leaf </a:t>
            </a:r>
            <a:r>
              <a:rPr lang="en-US" dirty="0" smtClean="0"/>
              <a:t>structure</a:t>
            </a:r>
          </a:p>
          <a:p>
            <a:r>
              <a:rPr lang="en-US" dirty="0" smtClean="0"/>
              <a:t>Limited data</a:t>
            </a:r>
            <a:endParaRPr lang="en-US" dirty="0"/>
          </a:p>
          <a:p>
            <a:r>
              <a:rPr lang="en-US" dirty="0"/>
              <a:t>Limited computing </a:t>
            </a:r>
            <a:r>
              <a:rPr lang="en-US" dirty="0" smtClean="0"/>
              <a:t>power</a:t>
            </a:r>
            <a:endParaRPr lang="en-US" dirty="0"/>
          </a:p>
          <a:p>
            <a:r>
              <a:rPr lang="en-US" dirty="0"/>
              <a:t>Variability in disease </a:t>
            </a:r>
            <a:r>
              <a:rPr lang="en-US" dirty="0" smtClean="0"/>
              <a:t>symptoms</a:t>
            </a:r>
            <a:endParaRPr lang="en-US" dirty="0"/>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7</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132465205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Literature Review</a:t>
            </a:r>
          </a:p>
        </p:txBody>
      </p:sp>
      <p:sp>
        <p:nvSpPr>
          <p:cNvPr id="3" name="Content Placeholder 2"/>
          <p:cNvSpPr>
            <a:spLocks noGrp="1"/>
          </p:cNvSpPr>
          <p:nvPr>
            <p:ph idx="1"/>
          </p:nvPr>
        </p:nvSpPr>
        <p:spPr/>
        <p:txBody>
          <a:bodyPr/>
          <a:lstStyle/>
          <a:p>
            <a:pPr marL="0" indent="0">
              <a:buNone/>
            </a:pPr>
            <a:r>
              <a:rPr lang="en-US" sz="2400" dirty="0"/>
              <a:t>Existing methods for Tomato Plant Disease </a:t>
            </a:r>
            <a:r>
              <a:rPr lang="en-US" sz="2400" dirty="0" smtClean="0"/>
              <a:t>Recognition:</a:t>
            </a:r>
          </a:p>
          <a:p>
            <a:pPr marL="0" indent="0">
              <a:buNone/>
            </a:pPr>
            <a:endParaRPr lang="en-US" dirty="0"/>
          </a:p>
          <a:p>
            <a:pPr marL="0" indent="0">
              <a:buNone/>
            </a:pPr>
            <a:r>
              <a:rPr lang="en-US" dirty="0" smtClean="0"/>
              <a:t>Various </a:t>
            </a:r>
            <a:r>
              <a:rPr lang="en-US" dirty="0"/>
              <a:t>methods have been proposed for plant disease recognition, including traditional image recognition methods such as Support Vector Machines (SVM) and Decision Trees (DT). However, these methods have limitations in terms of accuracy and speed.</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8</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40755688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9848" y="2121408"/>
            <a:ext cx="9471152" cy="2746925"/>
          </a:xfrm>
        </p:spPr>
        <p:txBody>
          <a:bodyPr/>
          <a:lstStyle/>
          <a:p>
            <a:pPr marL="0" indent="0">
              <a:buNone/>
            </a:pPr>
            <a:r>
              <a:rPr lang="en-US" sz="2400" dirty="0"/>
              <a:t>The limitations of traditional image recognition </a:t>
            </a:r>
            <a:r>
              <a:rPr lang="en-US" sz="2400" dirty="0" smtClean="0"/>
              <a:t>methods:</a:t>
            </a:r>
          </a:p>
          <a:p>
            <a:endParaRPr lang="en-US" dirty="0"/>
          </a:p>
          <a:p>
            <a:pPr marL="0" indent="0">
              <a:buNone/>
            </a:pPr>
            <a:r>
              <a:rPr lang="en-US" dirty="0" smtClean="0"/>
              <a:t>Traditional </a:t>
            </a:r>
            <a:r>
              <a:rPr lang="en-US" dirty="0"/>
              <a:t>image recognition methods are limited in their ability to handle complex and diverse data. These methods require feature extraction and selection, which can be time-consuming and may lead to loss of important information.</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9</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352514250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330</TotalTime>
  <Words>906</Words>
  <Application>Microsoft Office PowerPoint</Application>
  <PresentationFormat>Widescreen</PresentationFormat>
  <Paragraphs>112</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Century Gothic</vt:lpstr>
      <vt:lpstr>Times New Roman</vt:lpstr>
      <vt:lpstr>Wingdings</vt:lpstr>
      <vt:lpstr>Wingdings 3</vt:lpstr>
      <vt:lpstr>Ion</vt:lpstr>
      <vt:lpstr>Tomato plant leaf and Disease recognition  Course Name: Data Mining Lab  Course Code: CSE476 Intake – 41</vt:lpstr>
      <vt:lpstr>PowerPoint Presentation</vt:lpstr>
      <vt:lpstr>Table of Contents</vt:lpstr>
      <vt:lpstr>Introduction</vt:lpstr>
      <vt:lpstr>PowerPoint Presentation</vt:lpstr>
      <vt:lpstr>PowerPoint Presentation</vt:lpstr>
      <vt:lpstr>CHALLENGES</vt:lpstr>
      <vt:lpstr>Literature Review</vt:lpstr>
      <vt:lpstr>PowerPoint Presentation</vt:lpstr>
      <vt:lpstr>PowerPoint Presentation</vt:lpstr>
      <vt:lpstr>Methodology</vt:lpstr>
      <vt:lpstr>PowerPoint Presentation</vt:lpstr>
      <vt:lpstr>PowerPoint Presentation</vt:lpstr>
      <vt:lpstr>Results and Discussion</vt:lpstr>
      <vt:lpstr>PowerPoint Presentation</vt:lpstr>
      <vt:lpstr>PowerPoint Presentation</vt:lpstr>
      <vt:lpstr>Conclusion And Future Work</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[Topic Name]  Course Name: Discrete Mathematics Course Code: CSE-103 Intake – 48[01]</dc:title>
  <dc:creator>USER</dc:creator>
  <cp:lastModifiedBy>Microsoft account</cp:lastModifiedBy>
  <cp:revision>37</cp:revision>
  <dcterms:created xsi:type="dcterms:W3CDTF">2022-05-02T11:28:16Z</dcterms:created>
  <dcterms:modified xsi:type="dcterms:W3CDTF">2023-03-01T07:45:32Z</dcterms:modified>
</cp:coreProperties>
</file>

<file path=docProps/thumbnail.jpeg>
</file>